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24384000" cy="13716000"/>
  <p:notesSz cx="6858000" cy="9144000"/>
  <p:embeddedFontLst>
    <p:embeddedFont>
      <p:font typeface="Anek Bangla Expanded Medium"/>
      <p:bold r:id="rId35"/>
    </p:embeddedFont>
    <p:embeddedFont>
      <p:font typeface="Anek Bangla Expanded Bold"/>
      <p:bold r:id="rId36"/>
    </p:embeddedFont>
    <p:embeddedFont>
      <p:font typeface="Pretendard Light"/>
      <p:regular r:id="rId37"/>
    </p:embeddedFont>
    <p:embeddedFont>
      <p:font typeface="Pretendard ExtraBold"/>
      <p:bold r:id="rId38"/>
    </p:embeddedFont>
    <p:embeddedFont>
      <p:font typeface="Pretendard SemiBold"/>
      <p:bold r:id="rId39"/>
    </p:embeddedFont>
    <p:embeddedFont>
      <p:font typeface="Pretendard Regular"/>
      <p:regular r:id="rId40"/>
    </p:embeddedFont>
    <p:embeddedFont>
      <p:font typeface="Anek Bangla Expanded SemiBold"/>
      <p:bold r:id="rId41"/>
    </p:embeddedFont>
    <p:embeddedFont>
      <p:font typeface="Pretendard Black"/>
      <p:bold r:id="rId42"/>
    </p:embeddedFont>
    <p:embeddedFont>
      <p:font typeface="Pretendard Medium"/>
      <p:bold r:id="rId43"/>
    </p:embeddedFont>
    <p:embeddedFont>
      <p:font typeface="Pretendard Bold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1.fntdata" Type="http://schemas.openxmlformats.org/officeDocument/2006/relationships/font"/><Relationship Id="rId36" Target="fonts/font2.fntdata" Type="http://schemas.openxmlformats.org/officeDocument/2006/relationships/font"/><Relationship Id="rId37" Target="fonts/font3.fntdata" Type="http://schemas.openxmlformats.org/officeDocument/2006/relationships/font"/><Relationship Id="rId38" Target="fonts/font4.fntdata" Type="http://schemas.openxmlformats.org/officeDocument/2006/relationships/font"/><Relationship Id="rId39" Target="fonts/font5.fntdata" Type="http://schemas.openxmlformats.org/officeDocument/2006/relationships/font"/><Relationship Id="rId4" Target="theme/theme1.xml" Type="http://schemas.openxmlformats.org/officeDocument/2006/relationships/theme"/><Relationship Id="rId40" Target="fonts/font6.fntdata" Type="http://schemas.openxmlformats.org/officeDocument/2006/relationships/font"/><Relationship Id="rId41" Target="fonts/font7.fntdata" Type="http://schemas.openxmlformats.org/officeDocument/2006/relationships/font"/><Relationship Id="rId42" Target="fonts/font8.fntdata" Type="http://schemas.openxmlformats.org/officeDocument/2006/relationships/font"/><Relationship Id="rId43" Target="fonts/font9.fntdata" Type="http://schemas.openxmlformats.org/officeDocument/2006/relationships/font"/><Relationship Id="rId44" Target="fonts/font1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29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29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37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2.png" Type="http://schemas.openxmlformats.org/officeDocument/2006/relationships/image"/><Relationship Id="rId4" Target="../media/image19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7800" y="10045700"/>
            <a:ext cx="24726900" cy="3987800"/>
          </a:xfrm>
          <a:prstGeom prst="rect">
            <a:avLst/>
          </a:prstGeom>
          <a:effectLst>
            <a:outerShdw dir="5400000" dist="306993" blurRad="0">
              <a:srgbClr val="D8D8D8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92400" y="4749800"/>
            <a:ext cx="444500" cy="36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96300" y="4635500"/>
            <a:ext cx="444500" cy="36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4000" y="10566400"/>
            <a:ext cx="21336000" cy="1727200"/>
          </a:xfrm>
          <a:prstGeom prst="rect">
            <a:avLst/>
          </a:prstGeom>
          <a:effectLst>
            <a:outerShdw dir="5400000" dist="159490" blurRad="0">
              <a:srgbClr val="D8D8D8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" y="1676400"/>
            <a:ext cx="3048000" cy="825500"/>
          </a:xfrm>
          <a:prstGeom prst="rect">
            <a:avLst/>
          </a:prstGeom>
          <a:effectLst>
            <a:outerShdw dir="5400000" dist="94967" blurRad="0">
              <a:srgbClr val="D8D8D8">
                <a:alpha val="10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1841500" y="1828800"/>
            <a:ext cx="2425700" cy="5207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 spc="-80">
                <a:solidFill>
                  <a:srgbClr val="595959"/>
                </a:solidFill>
                <a:latin typeface="Anek Bangla Expanded Bold"/>
              </a:rPr>
              <a:t>2025.10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29100" y="6273800"/>
            <a:ext cx="15925800" cy="2514600"/>
          </a:xfrm>
          <a:prstGeom prst="rect">
            <a:avLst/>
          </a:prstGeom>
        </p:spPr>
        <p:txBody>
          <a:bodyPr anchor="ctr" rtlCol="false" lIns="0" tIns="162560" rIns="0" bIns="162560"/>
          <a:lstStyle/>
          <a:p>
            <a:pPr algn="ctr" lvl="0">
              <a:lnSpc>
                <a:spcPct val="99600"/>
              </a:lnSpc>
            </a:pPr>
            <a:r>
              <a:rPr lang="ko-KR" sz="12799" b="false" i="false" u="none" strike="noStrike" spc="128">
                <a:solidFill>
                  <a:srgbClr val="000000"/>
                </a:solidFill>
                <a:ea typeface="Pretendard ExtraBold"/>
              </a:rPr>
              <a:t>게임</a:t>
            </a:r>
            <a:r>
              <a:rPr lang="en-US" sz="12799" b="false" i="false" u="none" strike="noStrike" spc="128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12799" b="false" i="false" u="none" strike="noStrike" spc="128">
                <a:solidFill>
                  <a:srgbClr val="000000"/>
                </a:solidFill>
                <a:ea typeface="Pretendard ExtraBold"/>
              </a:rPr>
              <a:t>업그레이드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9000" y="11188700"/>
            <a:ext cx="20066000" cy="495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SemiBold"/>
              </a:rPr>
              <a:t>발표자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SemiBold"/>
              </a:rPr>
              <a:t> : 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양동민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      |  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SemiBold"/>
              </a:rPr>
              <a:t>     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SemiBold"/>
              </a:rPr>
              <a:t>학번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SemiBold"/>
              </a:rPr>
              <a:t> :</a:t>
            </a:r>
            <a:r>
              <a:rPr lang="en" sz="2933" b="false" i="false" u="none" strike="noStrike">
                <a:solidFill>
                  <a:srgbClr val="000000"/>
                </a:solidFill>
                <a:latin typeface="Pretendard Regular"/>
              </a:rPr>
              <a:t>  2023564058        |        </a:t>
            </a:r>
            <a:r>
              <a:rPr lang="en" sz="2933" b="false" i="false" u="none" strike="noStrike">
                <a:solidFill>
                  <a:srgbClr val="000000"/>
                </a:solidFill>
                <a:latin typeface="Pretendard SemiBold"/>
              </a:rPr>
              <a:t>E-mail:</a:t>
            </a:r>
            <a:r>
              <a:rPr lang="en" sz="2933" b="false" i="false" u="none" strike="noStrike">
                <a:solidFill>
                  <a:srgbClr val="000000"/>
                </a:solidFill>
                <a:latin typeface="Pretendard Regular"/>
              </a:rPr>
              <a:t>  ydm135@naver.com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52700" y="1828800"/>
            <a:ext cx="7620000" cy="444500"/>
          </a:xfrm>
          <a:prstGeom prst="rect">
            <a:avLst/>
          </a:prstGeom>
        </p:spPr>
        <p:txBody>
          <a:bodyPr anchor="ctr" rtlCol="false" lIns="0" tIns="28585" rIns="0" bIns="28585"/>
          <a:lstStyle/>
          <a:p>
            <a:pPr algn="r" lvl="0">
              <a:lnSpc>
                <a:spcPct val="99600"/>
              </a:lnSpc>
            </a:pPr>
            <a:r>
              <a:rPr lang="en" sz="2250" b="false" i="false" u="none" strike="noStrike" spc="-68">
                <a:solidFill>
                  <a:srgbClr val="595959"/>
                </a:solidFill>
                <a:latin typeface="Anek Bangla Expanded Medium"/>
              </a:rPr>
              <a:t>GAME PROGRAMMING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01100" y="4076700"/>
            <a:ext cx="6769100" cy="2463800"/>
          </a:xfrm>
          <a:prstGeom prst="rect">
            <a:avLst/>
          </a:prstGeom>
        </p:spPr>
        <p:txBody>
          <a:bodyPr anchor="ctr" rtlCol="false" lIns="0" tIns="159173" rIns="0" bIns="159173"/>
          <a:lstStyle/>
          <a:p>
            <a:pPr algn="ctr" lvl="0">
              <a:lnSpc>
                <a:spcPct val="99600"/>
              </a:lnSpc>
            </a:pPr>
            <a:r>
              <a:rPr lang="ko-KR" sz="12533" b="false" i="false" u="none" strike="noStrike">
                <a:solidFill>
                  <a:srgbClr val="000000"/>
                </a:solidFill>
                <a:ea typeface="Pretendard Light"/>
              </a:rPr>
              <a:t>보물</a:t>
            </a:r>
            <a:r>
              <a:rPr lang="en-US" sz="12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2533" b="false" i="false" u="none" strike="noStrike">
                <a:solidFill>
                  <a:srgbClr val="000000"/>
                </a:solidFill>
                <a:ea typeface="Pretendard Light"/>
              </a:rPr>
              <a:t>찾기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코드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실행화면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80900" y="4851400"/>
            <a:ext cx="10579100" cy="681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4000" y="5829300"/>
            <a:ext cx="104140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코드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실행화면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0" y="4102100"/>
            <a:ext cx="10782300" cy="820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910300" y="5994400"/>
            <a:ext cx="5003800" cy="236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729200" y="5994400"/>
            <a:ext cx="5003800" cy="236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4533900"/>
            <a:ext cx="7620000" cy="4432300"/>
          </a:xfrm>
          <a:prstGeom prst="rect">
            <a:avLst/>
          </a:prstGeom>
          <a:effectLst>
            <a:outerShdw dir="5400000" dist="166728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524000" y="8039100"/>
            <a:ext cx="15697200" cy="2095500"/>
          </a:xfrm>
          <a:prstGeom prst="rect">
            <a:avLst/>
          </a:prstGeom>
        </p:spPr>
        <p:txBody>
          <a:bodyPr anchor="ctr" rtlCol="false" lIns="0" tIns="135467" rIns="0" bIns="135467"/>
          <a:lstStyle/>
          <a:p>
            <a:pPr algn="l" lvl="0">
              <a:lnSpc>
                <a:spcPct val="99600"/>
              </a:lnSpc>
            </a:pP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10666" b="false" i="false" u="none" strike="noStrike" spc="107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0666" b="false" i="false" u="none" strike="noStrike" spc="107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추가</a:t>
            </a:r>
            <a:r>
              <a:rPr lang="en-US" sz="10666" b="false" i="false" u="none" strike="noStrike" spc="107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10200" y="4165600"/>
            <a:ext cx="13576300" cy="374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" y="9309100"/>
            <a:ext cx="21971000" cy="355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34800" y="8153400"/>
            <a:ext cx="9271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main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37100" y="4394200"/>
            <a:ext cx="14922500" cy="779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main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4127500"/>
            <a:ext cx="15773400" cy="7467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27200" y="11874500"/>
            <a:ext cx="8509000" cy="57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*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행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보물개수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제한시간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이동회수도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동일한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흐름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 display_rule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4051300"/>
            <a:ext cx="9918700" cy="871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63500" y="5105400"/>
            <a:ext cx="9486900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basic_map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38100" y="4356100"/>
            <a:ext cx="9728200" cy="773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06600" y="4356100"/>
            <a:ext cx="8470900" cy="775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79100" y="7200900"/>
            <a:ext cx="2057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63800"/>
            <a:ext cx="13385800" cy="1181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make_treasure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4267200"/>
            <a:ext cx="10960100" cy="226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649200" y="4267200"/>
            <a:ext cx="5384800" cy="822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907000" y="9359900"/>
            <a:ext cx="5245100" cy="3136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27200" y="7099300"/>
            <a:ext cx="9334500" cy="2032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입력한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맵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크기만큼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좌표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채우기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랜덤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함수로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좌표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섞기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입력한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보물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개수만큼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앞쪽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좌표를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보물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위치로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display_map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4724400"/>
            <a:ext cx="13576300" cy="7493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278100" y="6858000"/>
            <a:ext cx="7708900" cy="2032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맵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좌표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위에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위치와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보물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→ □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보물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→ ★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81900" y="2946400"/>
            <a:ext cx="14744700" cy="1485900"/>
          </a:xfrm>
          <a:prstGeom prst="rect">
            <a:avLst/>
          </a:prstGeom>
          <a:effectLst>
            <a:outerShdw dir="5400000" dist="171153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81900" y="4876800"/>
            <a:ext cx="14744700" cy="1485900"/>
          </a:xfrm>
          <a:prstGeom prst="rect">
            <a:avLst/>
          </a:prstGeom>
          <a:effectLst>
            <a:outerShdw dir="5400000" dist="171153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81900" y="6794500"/>
            <a:ext cx="14744700" cy="1485900"/>
          </a:xfrm>
          <a:prstGeom prst="rect">
            <a:avLst/>
          </a:prstGeom>
          <a:effectLst>
            <a:outerShdw dir="5400000" dist="171153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81900" y="8724900"/>
            <a:ext cx="14744700" cy="1485900"/>
          </a:xfrm>
          <a:prstGeom prst="rect">
            <a:avLst/>
          </a:prstGeom>
          <a:effectLst>
            <a:outerShdw dir="5400000" dist="171153" blurRad="0">
              <a:srgbClr val="E6E6E6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69200" y="10642600"/>
            <a:ext cx="14744700" cy="1485900"/>
          </a:xfrm>
          <a:prstGeom prst="rect">
            <a:avLst/>
          </a:prstGeom>
          <a:effectLst>
            <a:outerShdw dir="5400000" dist="171153" blurRad="0">
              <a:srgbClr val="E6E6E6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2800" y="2400300"/>
            <a:ext cx="190500" cy="190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931400" y="11023600"/>
            <a:ext cx="11518900" cy="736600"/>
          </a:xfrm>
          <a:prstGeom prst="rect">
            <a:avLst/>
          </a:prstGeom>
        </p:spPr>
        <p:txBody>
          <a:bodyPr anchor="ctr" rtlCol="false" lIns="0" tIns="47413" rIns="0" bIns="47413"/>
          <a:lstStyle/>
          <a:p>
            <a:pPr algn="l" lvl="0">
              <a:lnSpc>
                <a:spcPct val="99600"/>
              </a:lnSpc>
            </a:pPr>
            <a:r>
              <a:rPr lang="en" sz="3733" b="false" i="false" u="none" strike="noStrike">
                <a:solidFill>
                  <a:srgbClr val="000000"/>
                </a:solidFill>
                <a:ea typeface="Pretendard SemiBold"/>
              </a:rPr>
              <a:t>마무리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45400" y="10807700"/>
            <a:ext cx="1625600" cy="1155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006600" y="2590800"/>
            <a:ext cx="4343400" cy="1892300"/>
          </a:xfrm>
          <a:prstGeom prst="rect">
            <a:avLst/>
          </a:prstGeom>
        </p:spPr>
        <p:txBody>
          <a:bodyPr anchor="ctr" rtlCol="false" lIns="0" tIns="135467" rIns="0" bIns="135467"/>
          <a:lstStyle/>
          <a:p>
            <a:pPr algn="l" lvl="0">
              <a:lnSpc>
                <a:spcPct val="99600"/>
              </a:lnSpc>
            </a:pPr>
            <a:r>
              <a:rPr lang="en" sz="10666" b="false" i="false" u="none" strike="noStrike" spc="107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00300" y="2184400"/>
            <a:ext cx="4178300" cy="635000"/>
          </a:xfrm>
          <a:prstGeom prst="rect">
            <a:avLst/>
          </a:prstGeom>
        </p:spPr>
        <p:txBody>
          <a:bodyPr anchor="ctr" rtlCol="false" lIns="0" tIns="45720" rIns="0" bIns="45720"/>
          <a:lstStyle/>
          <a:p>
            <a:pPr algn="l" lvl="0">
              <a:lnSpc>
                <a:spcPct val="99600"/>
              </a:lnSpc>
            </a:pPr>
            <a:r>
              <a:rPr lang="en" sz="3600" b="false" i="false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44100" y="3327400"/>
            <a:ext cx="11518900" cy="736600"/>
          </a:xfrm>
          <a:prstGeom prst="rect">
            <a:avLst/>
          </a:prstGeom>
        </p:spPr>
        <p:txBody>
          <a:bodyPr anchor="ctr" rtlCol="false" lIns="0" tIns="47413" rIns="0" bIns="47413"/>
          <a:lstStyle/>
          <a:p>
            <a:pPr algn="l" lvl="0">
              <a:lnSpc>
                <a:spcPct val="99600"/>
              </a:lnSpc>
            </a:pP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기존</a:t>
            </a:r>
            <a:r>
              <a:rPr lang="en-US" sz="3733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코드</a:t>
            </a:r>
            <a:r>
              <a:rPr lang="en-US" sz="3733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실행</a:t>
            </a:r>
            <a:r>
              <a:rPr lang="en-US" sz="3733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화면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58100" y="3111500"/>
            <a:ext cx="1625600" cy="1155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944100" y="5245100"/>
            <a:ext cx="11518900" cy="736600"/>
          </a:xfrm>
          <a:prstGeom prst="rect">
            <a:avLst/>
          </a:prstGeom>
        </p:spPr>
        <p:txBody>
          <a:bodyPr anchor="ctr" rtlCol="false" lIns="0" tIns="47413" rIns="0" bIns="47413"/>
          <a:lstStyle/>
          <a:p>
            <a:pPr algn="l" lvl="0">
              <a:lnSpc>
                <a:spcPct val="99600"/>
              </a:lnSpc>
            </a:pP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기존</a:t>
            </a:r>
            <a:r>
              <a:rPr lang="en-US" sz="3733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코드</a:t>
            </a:r>
            <a:r>
              <a:rPr lang="en-US" sz="3733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문제점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58100" y="5041900"/>
            <a:ext cx="1625600" cy="1155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944100" y="7175500"/>
            <a:ext cx="11518900" cy="736600"/>
          </a:xfrm>
          <a:prstGeom prst="rect">
            <a:avLst/>
          </a:prstGeom>
        </p:spPr>
        <p:txBody>
          <a:bodyPr anchor="ctr" rtlCol="false" lIns="0" tIns="47413" rIns="0" bIns="47413"/>
          <a:lstStyle/>
          <a:p>
            <a:pPr algn="l" lvl="0">
              <a:lnSpc>
                <a:spcPct val="99600"/>
              </a:lnSpc>
            </a:pP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개선</a:t>
            </a:r>
            <a:r>
              <a:rPr lang="en-US" sz="3733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코드</a:t>
            </a:r>
            <a:r>
              <a:rPr lang="en-US" sz="3733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실행</a:t>
            </a:r>
            <a:r>
              <a:rPr lang="en-US" sz="3733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화면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58100" y="6959600"/>
            <a:ext cx="1625600" cy="1155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944100" y="9093200"/>
            <a:ext cx="11544300" cy="736600"/>
          </a:xfrm>
          <a:prstGeom prst="rect">
            <a:avLst/>
          </a:prstGeom>
        </p:spPr>
        <p:txBody>
          <a:bodyPr anchor="ctr" rtlCol="false" lIns="0" tIns="47413" rIns="0" bIns="47413"/>
          <a:lstStyle/>
          <a:p>
            <a:pPr algn="l" lvl="0">
              <a:lnSpc>
                <a:spcPct val="99600"/>
              </a:lnSpc>
            </a:pP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개선</a:t>
            </a:r>
            <a:r>
              <a:rPr lang="en-US" sz="3733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733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추가</a:t>
            </a:r>
            <a:r>
              <a:rPr lang="en-US" sz="3733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58100" y="8890000"/>
            <a:ext cx="1625600" cy="1155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63800"/>
            <a:ext cx="14198600" cy="1181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move_arrow_key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4330700"/>
            <a:ext cx="14427200" cy="6807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154400" y="6527800"/>
            <a:ext cx="9182100" cy="2032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회수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기록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 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플레이어가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맵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경계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밖으로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나가려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하면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횟수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증가하지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않음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9400" y="11620500"/>
            <a:ext cx="4699000" cy="57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*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상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좌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우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동일한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흐름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game_control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4394200"/>
            <a:ext cx="21336000" cy="4940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24000" y="9753600"/>
            <a:ext cx="11595100" cy="1308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화살표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키로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보물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경과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회수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
-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제한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횟수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초과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종료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game_control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" y="5105400"/>
            <a:ext cx="12827000" cy="5702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22500" y="5486400"/>
            <a:ext cx="5892800" cy="1371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키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받아서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 ESC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눌렀을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종료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game_control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84400" y="5588000"/>
            <a:ext cx="7416800" cy="2108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 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플레이어가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이동한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위치에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보물이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있으면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      matrix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 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찾은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보물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계산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" y="4229100"/>
            <a:ext cx="13068300" cy="8216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game_control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35200" y="7480300"/>
            <a:ext cx="6667500" cy="1308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 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제한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초과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종료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 elapsed →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시작부터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경과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시간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5054600"/>
            <a:ext cx="131699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game_control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20900" y="6858000"/>
            <a:ext cx="8661400" cy="1308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 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횟수가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제한을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초과하면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종료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회수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지정을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안했을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무시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6200" y="5080000"/>
            <a:ext cx="134747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추가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( intro)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4597400"/>
            <a:ext cx="20777200" cy="7429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910300" y="5994400"/>
            <a:ext cx="5003800" cy="236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729200" y="5994400"/>
            <a:ext cx="5003800" cy="236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4533900"/>
            <a:ext cx="7620000" cy="4432300"/>
          </a:xfrm>
          <a:prstGeom prst="rect">
            <a:avLst/>
          </a:prstGeom>
          <a:effectLst>
            <a:outerShdw dir="5400000" dist="166728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524000" y="8039100"/>
            <a:ext cx="15697200" cy="2095500"/>
          </a:xfrm>
          <a:prstGeom prst="rect">
            <a:avLst/>
          </a:prstGeom>
        </p:spPr>
        <p:txBody>
          <a:bodyPr anchor="ctr" rtlCol="false" lIns="0" tIns="135467" rIns="0" bIns="135467"/>
          <a:lstStyle/>
          <a:p>
            <a:pPr algn="l" lvl="0">
              <a:lnSpc>
                <a:spcPct val="99600"/>
              </a:lnSpc>
            </a:pPr>
            <a:r>
              <a:rPr lang="en" sz="10666" b="false" i="false" u="none" strike="noStrike" spc="107">
                <a:solidFill>
                  <a:srgbClr val="000000"/>
                </a:solidFill>
                <a:ea typeface="Pretendard Light"/>
              </a:rPr>
              <a:t>마무리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D8D8D8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5956300"/>
            <a:ext cx="21336000" cy="6438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en" sz="6666" b="false" i="false" u="none" strike="noStrike">
                <a:solidFill>
                  <a:srgbClr val="000000"/>
                </a:solidFill>
                <a:ea typeface="Pretendard Black"/>
              </a:rPr>
              <a:t>마무리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00300" y="6388100"/>
            <a:ext cx="19697700" cy="5588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57700"/>
              </a:lnSpc>
            </a:pP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개선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57700"/>
              </a:lnSpc>
            </a:pP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맵과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이동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좌표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혼동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개선</a:t>
            </a:r>
          </a:p>
          <a:p>
            <a:pPr algn="l" lvl="0">
              <a:lnSpc>
                <a:spcPct val="157700"/>
              </a:lnSpc>
            </a:pP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화면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지우기를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3066" b="true" i="false" u="none" strike="noStrike" spc="-92">
                <a:solidFill>
                  <a:srgbClr val="000000"/>
                </a:solidFill>
                <a:ea typeface="Pretendard Medium"/>
              </a:rPr>
              <a:t>가독성</a:t>
            </a:r>
            <a:r>
              <a:rPr lang="en-US" sz="3066" b="tru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true" i="false" u="none" strike="noStrike" spc="-92">
                <a:solidFill>
                  <a:srgbClr val="000000"/>
                </a:solidFill>
                <a:ea typeface="Pretendard Medium"/>
              </a:rPr>
              <a:t>향상</a:t>
            </a:r>
          </a:p>
          <a:p>
            <a:pPr algn="l" lvl="0">
              <a:lnSpc>
                <a:spcPct val="157700"/>
              </a:lnSpc>
            </a:pP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추가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기능</a:t>
            </a:r>
          </a:p>
          <a:p>
            <a:pPr algn="l" lvl="0">
              <a:lnSpc>
                <a:spcPct val="157700"/>
              </a:lnSpc>
            </a:pP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맵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크기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이동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회수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제한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보물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개수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설정</a:t>
            </a:r>
          </a:p>
          <a:p>
            <a:pPr algn="l" lvl="0">
              <a:lnSpc>
                <a:spcPct val="157700"/>
              </a:lnSpc>
            </a:pP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인트로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화면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추가</a:t>
            </a:r>
          </a:p>
          <a:p>
            <a:pPr algn="l" lvl="0">
              <a:lnSpc>
                <a:spcPct val="157700"/>
              </a:lnSpc>
            </a:pP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힘든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점</a:t>
            </a:r>
          </a:p>
          <a:p>
            <a:pPr algn="l" lvl="0">
              <a:lnSpc>
                <a:spcPct val="157700"/>
              </a:lnSpc>
            </a:pP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타인의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기존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코드</a:t>
            </a:r>
            <a:r>
              <a:rPr lang="en-US" sz="3066" b="false" i="false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false" i="false" u="none" strike="noStrike" spc="-92">
                <a:solidFill>
                  <a:srgbClr val="000000"/>
                </a:solidFill>
                <a:ea typeface="Pretendard Medium"/>
              </a:rPr>
              <a:t>수정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2400" y="5003800"/>
            <a:ext cx="1371600" cy="952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" sz="5333" b="false" i="false" u="none" strike="noStrike">
                <a:solidFill>
                  <a:srgbClr val="000000"/>
                </a:solidFill>
                <a:ea typeface="Pretendard Bold"/>
              </a:rPr>
              <a:t>정리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7800" y="10045700"/>
            <a:ext cx="24726900" cy="3987800"/>
          </a:xfrm>
          <a:prstGeom prst="rect">
            <a:avLst/>
          </a:prstGeom>
          <a:effectLst>
            <a:outerShdw dir="5400000" dist="306993" blurRad="0">
              <a:srgbClr val="D8D8D8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10566400"/>
            <a:ext cx="21336000" cy="1727200"/>
          </a:xfrm>
          <a:prstGeom prst="rect">
            <a:avLst/>
          </a:prstGeom>
          <a:effectLst>
            <a:outerShdw dir="5400000" dist="159490" blurRad="0">
              <a:srgbClr val="D8D8D8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1676400"/>
            <a:ext cx="3048000" cy="825500"/>
          </a:xfrm>
          <a:prstGeom prst="rect">
            <a:avLst/>
          </a:prstGeom>
          <a:effectLst>
            <a:outerShdw dir="5400000" dist="94967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841500" y="1828800"/>
            <a:ext cx="2425700" cy="5207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 spc="-80">
                <a:solidFill>
                  <a:srgbClr val="595959"/>
                </a:solidFill>
                <a:latin typeface="Anek Bangla Expanded Bold"/>
              </a:rPr>
              <a:t>2025.10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29100" y="5029200"/>
            <a:ext cx="15925800" cy="2514600"/>
          </a:xfrm>
          <a:prstGeom prst="rect">
            <a:avLst/>
          </a:prstGeom>
        </p:spPr>
        <p:txBody>
          <a:bodyPr anchor="ctr" rtlCol="false" lIns="0" tIns="162560" rIns="0" bIns="162560"/>
          <a:lstStyle/>
          <a:p>
            <a:pPr algn="ctr" lvl="0">
              <a:lnSpc>
                <a:spcPct val="99600"/>
              </a:lnSpc>
            </a:pPr>
            <a:r>
              <a:rPr lang="en" sz="12799" b="false" i="false" u="none" strike="noStrike" spc="128">
                <a:solidFill>
                  <a:srgbClr val="000000"/>
                </a:solidFill>
                <a:ea typeface="Pretendard ExtraBold"/>
              </a:rPr>
              <a:t>감사합니다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9000" y="11188700"/>
            <a:ext cx="20066000" cy="495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SemiBold"/>
              </a:rPr>
              <a:t>발표자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SemiBold"/>
              </a:rPr>
              <a:t> : 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양동민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      |  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SemiBold"/>
              </a:rPr>
              <a:t>     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SemiBold"/>
              </a:rPr>
              <a:t>학번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SemiBold"/>
              </a:rPr>
              <a:t> :</a:t>
            </a:r>
            <a:r>
              <a:rPr lang="en" sz="2933" b="false" i="false" u="none" strike="noStrike">
                <a:solidFill>
                  <a:srgbClr val="000000"/>
                </a:solidFill>
                <a:latin typeface="Pretendard Regular"/>
              </a:rPr>
              <a:t>  2023564058        |        </a:t>
            </a:r>
            <a:r>
              <a:rPr lang="en" sz="2933" b="false" i="false" u="none" strike="noStrike">
                <a:solidFill>
                  <a:srgbClr val="000000"/>
                </a:solidFill>
                <a:latin typeface="Pretendard SemiBold"/>
              </a:rPr>
              <a:t>E-mail:</a:t>
            </a:r>
            <a:r>
              <a:rPr lang="en" sz="2933" b="false" i="false" u="none" strike="noStrike">
                <a:solidFill>
                  <a:srgbClr val="000000"/>
                </a:solidFill>
                <a:latin typeface="Pretendard Regular"/>
              </a:rPr>
              <a:t>  ydm135@naver.com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27300" y="1828800"/>
            <a:ext cx="7632700" cy="444500"/>
          </a:xfrm>
          <a:prstGeom prst="rect">
            <a:avLst/>
          </a:prstGeom>
        </p:spPr>
        <p:txBody>
          <a:bodyPr anchor="ctr" rtlCol="false" lIns="0" tIns="28585" rIns="0" bIns="28585"/>
          <a:lstStyle/>
          <a:p>
            <a:pPr algn="r" lvl="0">
              <a:lnSpc>
                <a:spcPct val="99600"/>
              </a:lnSpc>
            </a:pPr>
            <a:r>
              <a:rPr lang="en" sz="2250" b="false" i="false" u="none" strike="noStrike" spc="-68">
                <a:solidFill>
                  <a:srgbClr val="595959"/>
                </a:solidFill>
                <a:latin typeface="Anek Bangla Expanded Medium"/>
              </a:rPr>
              <a:t>Game Programming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25800" y="5181600"/>
            <a:ext cx="444500" cy="36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89900" y="5181600"/>
            <a:ext cx="4445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910300" y="5994400"/>
            <a:ext cx="5003800" cy="236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729200" y="5994400"/>
            <a:ext cx="5003800" cy="236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4737100"/>
            <a:ext cx="7607300" cy="4038600"/>
          </a:xfrm>
          <a:prstGeom prst="rect">
            <a:avLst/>
          </a:prstGeom>
          <a:effectLst>
            <a:outerShdw dir="5400000" dist="166728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524000" y="8039100"/>
            <a:ext cx="15697200" cy="2095500"/>
          </a:xfrm>
          <a:prstGeom prst="rect">
            <a:avLst/>
          </a:prstGeom>
        </p:spPr>
        <p:txBody>
          <a:bodyPr anchor="ctr" rtlCol="false" lIns="0" tIns="135467" rIns="0" bIns="135467"/>
          <a:lstStyle/>
          <a:p>
            <a:pPr algn="l" lvl="0">
              <a:lnSpc>
                <a:spcPct val="99600"/>
              </a:lnSpc>
            </a:pP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기존</a:t>
            </a:r>
            <a:r>
              <a:rPr lang="en-US" sz="10666" b="false" i="false" u="none" strike="noStrike" spc="107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10666" b="false" i="false" u="none" strike="noStrike" spc="107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실행</a:t>
            </a:r>
            <a:r>
              <a:rPr lang="en-US" sz="10666" b="false" i="false" u="none" strike="noStrike" spc="107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화면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기존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코드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실행화면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3975100"/>
            <a:ext cx="13919200" cy="871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00400" y="4724400"/>
            <a:ext cx="6477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910300" y="5994400"/>
            <a:ext cx="5003800" cy="236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729200" y="5994400"/>
            <a:ext cx="5003800" cy="236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4533900"/>
            <a:ext cx="7620000" cy="4432300"/>
          </a:xfrm>
          <a:prstGeom prst="rect">
            <a:avLst/>
          </a:prstGeom>
          <a:effectLst>
            <a:outerShdw dir="5400000" dist="166728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524000" y="8039100"/>
            <a:ext cx="15697200" cy="2095500"/>
          </a:xfrm>
          <a:prstGeom prst="rect">
            <a:avLst/>
          </a:prstGeom>
        </p:spPr>
        <p:txBody>
          <a:bodyPr anchor="ctr" rtlCol="false" lIns="0" tIns="135467" rIns="0" bIns="135467"/>
          <a:lstStyle/>
          <a:p>
            <a:pPr algn="l" lvl="0">
              <a:lnSpc>
                <a:spcPct val="99600"/>
              </a:lnSpc>
            </a:pP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기존</a:t>
            </a:r>
            <a:r>
              <a:rPr lang="en-US" sz="10666" b="false" i="false" u="none" strike="noStrike" spc="107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10666" b="false" i="false" u="none" strike="noStrike" spc="107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문제점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461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기존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코드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문제점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24000" y="9423400"/>
            <a:ext cx="11849100" cy="57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 CMD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화면이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초기화되지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않아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경로와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문구가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출력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4737100"/>
            <a:ext cx="21336000" cy="4140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461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기존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코드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문제점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4114800"/>
            <a:ext cx="13576300" cy="8483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417800" y="7048500"/>
            <a:ext cx="6705600" cy="1308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보물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(2),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맵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 (10 x 10)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고정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맵과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이동좌표</a:t>
            </a:r>
            <a:r>
              <a:rPr lang="en-US" sz="3600" b="false" i="false" u="none" strike="noStrike" spc="-10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 spc="-108">
                <a:solidFill>
                  <a:srgbClr val="000000"/>
                </a:solidFill>
                <a:ea typeface="Pretendard Regular"/>
              </a:rPr>
              <a:t>불일치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910300" y="5994400"/>
            <a:ext cx="5003800" cy="236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729200" y="5994400"/>
            <a:ext cx="5003800" cy="236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4533900"/>
            <a:ext cx="7620000" cy="4432300"/>
          </a:xfrm>
          <a:prstGeom prst="rect">
            <a:avLst/>
          </a:prstGeom>
          <a:effectLst>
            <a:outerShdw dir="5400000" dist="166728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524000" y="8039100"/>
            <a:ext cx="15697200" cy="2095500"/>
          </a:xfrm>
          <a:prstGeom prst="rect">
            <a:avLst/>
          </a:prstGeom>
        </p:spPr>
        <p:txBody>
          <a:bodyPr anchor="ctr" rtlCol="false" lIns="0" tIns="135467" rIns="0" bIns="135467"/>
          <a:lstStyle/>
          <a:p>
            <a:pPr algn="l" lvl="0">
              <a:lnSpc>
                <a:spcPct val="99600"/>
              </a:lnSpc>
            </a:pP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10666" b="false" i="false" u="none" strike="noStrike" spc="107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10666" b="false" i="false" u="none" strike="noStrike" spc="107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실행</a:t>
            </a:r>
            <a:r>
              <a:rPr lang="en-US" sz="10666" b="false" i="false" u="none" strike="noStrike" spc="107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666" b="false" i="false" u="none" strike="noStrike" spc="107">
                <a:solidFill>
                  <a:srgbClr val="000000"/>
                </a:solidFill>
                <a:ea typeface="Pretendard Light"/>
              </a:rPr>
              <a:t>화면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21336000" cy="1562100"/>
          </a:xfrm>
          <a:prstGeom prst="rect">
            <a:avLst/>
          </a:prstGeom>
          <a:effectLst>
            <a:outerShdw dir="5400000" dist="168781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873500" y="2400300"/>
            <a:ext cx="13258800" cy="1308100"/>
          </a:xfrm>
          <a:prstGeom prst="rect">
            <a:avLst/>
          </a:prstGeom>
        </p:spPr>
        <p:txBody>
          <a:bodyPr anchor="ctr" rtlCol="false" lIns="0" tIns="84667" rIns="0" bIns="84667"/>
          <a:lstStyle/>
          <a:p>
            <a:pPr algn="l" lvl="0">
              <a:lnSpc>
                <a:spcPct val="99600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코드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lack"/>
              </a:rPr>
              <a:t>실행화면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286000"/>
            <a:ext cx="1676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0" y="889000"/>
            <a:ext cx="3543300" cy="495300"/>
          </a:xfrm>
          <a:prstGeom prst="rect">
            <a:avLst/>
          </a:prstGeom>
        </p:spPr>
        <p:txBody>
          <a:bodyPr anchor="ctr" rtlCol="false" lIns="0" tIns="35560" rIns="0" bIns="3556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보물찾기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게임</a:t>
            </a:r>
            <a:r>
              <a:rPr lang="en-US" sz="2800" b="true" i="false" u="none" strike="noStrike" spc="-56">
                <a:solidFill>
                  <a:srgbClr val="000000"/>
                </a:solidFill>
                <a:latin typeface="Anek Bangla Expanded Bold"/>
              </a:rPr>
              <a:t> </a:t>
            </a:r>
            <a:r>
              <a:rPr lang="ko-KR" sz="2800" b="true" i="false" u="none" strike="noStrike" spc="-56">
                <a:solidFill>
                  <a:srgbClr val="000000"/>
                </a:solidFill>
                <a:ea typeface="Anek Bangla Expanded Bold"/>
              </a:rPr>
              <a:t>업그레이드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4724400"/>
            <a:ext cx="20777200" cy="6896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